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sldIdLst>
    <p:sldId id="348" r:id="rId2"/>
    <p:sldId id="256" r:id="rId3"/>
    <p:sldId id="257" r:id="rId4"/>
    <p:sldId id="258" r:id="rId5"/>
    <p:sldId id="259" r:id="rId6"/>
    <p:sldId id="260" r:id="rId7"/>
    <p:sldId id="284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85" r:id="rId22"/>
    <p:sldId id="286" r:id="rId23"/>
    <p:sldId id="287" r:id="rId24"/>
    <p:sldId id="288" r:id="rId25"/>
    <p:sldId id="274" r:id="rId26"/>
    <p:sldId id="275" r:id="rId27"/>
    <p:sldId id="277" r:id="rId28"/>
    <p:sldId id="278" r:id="rId29"/>
    <p:sldId id="290" r:id="rId30"/>
    <p:sldId id="291" r:id="rId31"/>
    <p:sldId id="292" r:id="rId32"/>
    <p:sldId id="293" r:id="rId33"/>
    <p:sldId id="314" r:id="rId34"/>
    <p:sldId id="279" r:id="rId35"/>
    <p:sldId id="280" r:id="rId36"/>
    <p:sldId id="313" r:id="rId37"/>
    <p:sldId id="281" r:id="rId38"/>
    <p:sldId id="294" r:id="rId39"/>
    <p:sldId id="296" r:id="rId40"/>
    <p:sldId id="297" r:id="rId41"/>
    <p:sldId id="298" r:id="rId42"/>
    <p:sldId id="349" r:id="rId43"/>
    <p:sldId id="299" r:id="rId44"/>
    <p:sldId id="350" r:id="rId45"/>
    <p:sldId id="300" r:id="rId46"/>
    <p:sldId id="301" r:id="rId47"/>
    <p:sldId id="315" r:id="rId48"/>
    <p:sldId id="302" r:id="rId49"/>
    <p:sldId id="303" r:id="rId50"/>
    <p:sldId id="304" r:id="rId51"/>
    <p:sldId id="305" r:id="rId52"/>
    <p:sldId id="306" r:id="rId53"/>
    <p:sldId id="307" r:id="rId54"/>
    <p:sldId id="351" r:id="rId55"/>
    <p:sldId id="308" r:id="rId56"/>
    <p:sldId id="352" r:id="rId57"/>
    <p:sldId id="309" r:id="rId58"/>
    <p:sldId id="310" r:id="rId59"/>
    <p:sldId id="311" r:id="rId60"/>
    <p:sldId id="316" r:id="rId61"/>
    <p:sldId id="312" r:id="rId62"/>
    <p:sldId id="282" r:id="rId63"/>
    <p:sldId id="283" r:id="rId64"/>
    <p:sldId id="319" r:id="rId65"/>
    <p:sldId id="353" r:id="rId66"/>
    <p:sldId id="354" r:id="rId67"/>
    <p:sldId id="355" r:id="rId68"/>
    <p:sldId id="318" r:id="rId69"/>
    <p:sldId id="356" r:id="rId70"/>
    <p:sldId id="320" r:id="rId71"/>
    <p:sldId id="357" r:id="rId72"/>
    <p:sldId id="358" r:id="rId73"/>
    <p:sldId id="346" r:id="rId74"/>
    <p:sldId id="321" r:id="rId75"/>
    <p:sldId id="322" r:id="rId76"/>
    <p:sldId id="323" r:id="rId77"/>
    <p:sldId id="343" r:id="rId78"/>
    <p:sldId id="344" r:id="rId79"/>
    <p:sldId id="345" r:id="rId80"/>
    <p:sldId id="347" r:id="rId81"/>
    <p:sldId id="324" r:id="rId82"/>
    <p:sldId id="325" r:id="rId83"/>
    <p:sldId id="326" r:id="rId84"/>
    <p:sldId id="327" r:id="rId85"/>
    <p:sldId id="328" r:id="rId86"/>
    <p:sldId id="329" r:id="rId87"/>
    <p:sldId id="330" r:id="rId88"/>
    <p:sldId id="331" r:id="rId8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218" autoAdjust="0"/>
  </p:normalViewPr>
  <p:slideViewPr>
    <p:cSldViewPr>
      <p:cViewPr varScale="1">
        <p:scale>
          <a:sx n="104" d="100"/>
          <a:sy n="104" d="100"/>
        </p:scale>
        <p:origin x="-182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D97CE-CE62-47B3-9946-14EF2A099C60}" type="datetimeFigureOut">
              <a:rPr lang="ko-KR" altLang="en-US" smtClean="0"/>
              <a:t>2015-06-12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3DB84-A492-4112-8356-C8EB26DAEC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862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EMP.DEPTNO, EMPNO, ENAME, DNAME FROM EMP, DEPT WHERE EMP.DEPTNO = DEPT.DEPTNO;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DB84-A492-4112-8356-C8EB26DAECF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09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* FROM DEPT JOIN DEPT_TEMP USING (DNAME);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DB84-A492-4112-8356-C8EB26DAECF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260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* FROM DEPT JOIN DEPT_TEMP USING (DEPTNO, DNAME);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DB84-A492-4112-8356-C8EB26DAECF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301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E.EMPNO, E.ENAME, E.DEPTNO, D.DNAME FROM EMP E JOIN DEPT D ON (E.DEPTNO = D.DEPTNO);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DB84-A492-4112-8356-C8EB26DAECF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5810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E.ENAME, E.DEPTNO, D.DEPTNO, D.DNAME FROM EMP E JOIN DEPT D ON (E.DEPTNO = D.DEPTNO) WHERE E.DEPTNO = 30;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DB84-A492-4112-8356-C8EB26DAECF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2507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E.ENAME, E.MGR, D.DEPTNO, D.DNAME FROM EMP E JOIN DEPT D ON (E.DEPTNO = D.DEPTNO AND E.MGR = 7698);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DB84-A492-4112-8356-C8EB26DAECF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313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E.EMPNO, D.DEPTNO, D.DNAME, T.DNAME </a:t>
            </a:r>
            <a:r>
              <a:rPr lang="en-US" altLang="ko-K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New_DNAME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FROM EMP E JOIN DEPT D ON (E.DEPTNO = D.DEPTNO) JOIN DEPT_TEMP T ON (E.DEPTNO = T.DEPTNO);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DB84-A492-4112-8356-C8EB26DAECF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4971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ENAME, DNAME FROM EMP CROSS JOIN DEPT ORDER BY ENAME;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DB84-A492-4112-8356-C8EB26DAECF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841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STADIUM_NAME, STADIUM.STADIUM_ID, SEAT_COUNT, HOMETEAM_ID, TEAM_NAME FROM STADIUM LEFT OUTER JOIN TEAM ON STADIUM.HOMETEAM_ID = TEAM.TEAM_ID ORDER BY HOMETEAM_ID;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DB84-A492-4112-8356-C8EB26DAECF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138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E.ENAME, D.DEPTNO, D.DNAME FROM EMP E RIGHT OUTER JOIN DEPT D ON E.DEPTNO = D.DEPTNO;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DB84-A492-4112-8356-C8EB26DAECF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8244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* FROM DEPT FULL OUTER JOIN DEPT_TEMP ON DEPT.DEPTNO = DEPT_TEMP.DEPTNO;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DB84-A492-4112-8356-C8EB26DAECF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455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EMP.DEPTNO, EMPNO, ENAME, DNAME FROM EMP INNER JOIN DEPT ON EMP.DEPTNO = DEPT. DEPTNO;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DB84-A492-4112-8356-C8EB26DAECF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5879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PLAYER_NAME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선수명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BACK_NO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백넘버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PLAYER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TEAM_ID = 'K02'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UNION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PLAYER_NAME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선수명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BACK_NO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백넘버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PLAYER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TEAM_ID= 'K07'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 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DB84-A492-4112-8356-C8EB26DAECFA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8794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LEVEL, LPAD(' ', 4 * (LEVEL-1))|| EMPNO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사원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MGR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관리자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CONNECT_BY_ISLEAF ISLEAF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EMP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START WITH MGR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NULL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CONNECT BY PRIOR EMPNO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MGR;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DB84-A492-4112-8356-C8EB26DAECFA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5653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SELECT</a:t>
            </a:r>
            <a:r>
              <a:rPr lang="en-US" altLang="ko-KR" baseline="0" dirty="0" smtClean="0"/>
              <a:t> LEVEL, LPAD(‘ ’,4 * (LEVEL-1))|| EMPNO </a:t>
            </a:r>
            <a:r>
              <a:rPr lang="ko-KR" altLang="en-US" baseline="0" dirty="0" smtClean="0"/>
              <a:t>사원</a:t>
            </a:r>
            <a:r>
              <a:rPr lang="en-US" altLang="ko-KR" baseline="0" dirty="0" smtClean="0"/>
              <a:t>,</a:t>
            </a:r>
          </a:p>
          <a:p>
            <a:r>
              <a:rPr lang="en-US" altLang="ko-KR" dirty="0" smtClean="0"/>
              <a:t>MGR </a:t>
            </a:r>
            <a:r>
              <a:rPr lang="ko-KR" altLang="en-US" dirty="0" smtClean="0"/>
              <a:t>관리자</a:t>
            </a:r>
            <a:r>
              <a:rPr lang="en-US" altLang="ko-KR" dirty="0" smtClean="0"/>
              <a:t>, CONNECT_BY_ISLEAF ISLEAF</a:t>
            </a:r>
          </a:p>
          <a:p>
            <a:r>
              <a:rPr lang="en-US" altLang="ko-KR" dirty="0" smtClean="0"/>
              <a:t>FROM EMP</a:t>
            </a:r>
          </a:p>
          <a:p>
            <a:r>
              <a:rPr lang="en-US" altLang="ko-KR" dirty="0" smtClean="0"/>
              <a:t>START WITH EMPNO = ‘7876’</a:t>
            </a:r>
          </a:p>
          <a:p>
            <a:r>
              <a:rPr lang="en-US" altLang="ko-KR" dirty="0" smtClean="0"/>
              <a:t>CONNECT BY PRIOR MGR = EMPNO;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DB84-A492-4112-8356-C8EB26DAECFA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813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DNAME, JOB, COUNT(*) "Total </a:t>
            </a:r>
            <a:r>
              <a:rPr lang="en-US" altLang="ko-K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Empl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", SUM(SAL) "Total Sal"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EMP, DEPT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DEPT.DEPTNO = EMP.DEPTNO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GROUP BY DNAME, JOB 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DB84-A492-4112-8356-C8EB26DAECFA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9450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DNAME, JOB, COUNT(*) "Total </a:t>
            </a:r>
            <a:r>
              <a:rPr lang="en-US" altLang="ko-K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Empl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", SUM(SAL) "Total Sal"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EMP, DEPT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DEPT.DEPTNO = EMP.DEPTNO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GROUP BY DNAME, JOB ;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DB84-A492-4112-8356-C8EB26DAECFA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2650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DNAME, JOB, COUNT(*) "Total </a:t>
            </a:r>
            <a:r>
              <a:rPr lang="en-US" altLang="ko-K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Empl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", SUM(SAL) "Total Sal"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EMP, DEPT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DEPT.DEPTNO = EMP.DEPTNO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GROUP BY DNAME, JOB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 DNAME, JOB;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DB84-A492-4112-8356-C8EB26DAECFA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2650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DNAME, JOB, COUNT(*) "Total </a:t>
            </a:r>
            <a:r>
              <a:rPr lang="en-US" altLang="ko-K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Empl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", SUM(SAL) "Total Sal"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EMP, DEPT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DEPT.DEPTNO = EMP.DEPTNO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GROUP BY ROLLUP(DNAME,JOB);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DB84-A492-4112-8356-C8EB26DAECFA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46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DB84-A492-4112-8356-C8EB26DAECFA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6652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CASE GROUPING(DNAME)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1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 'All Departments'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ELSE DNAME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END AS DNAME,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CASE GROUPING(JOB)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1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 'All Jobs'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ELSE JOB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END AS JOB,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COUNT(*) "Total </a:t>
            </a:r>
            <a:r>
              <a:rPr lang="en-US" altLang="ko-K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Empl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",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SUM(SAL) "Total Sal"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EMP, DEPT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DEPT.DEPTNO = EMP.DEPTNO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GROUP BY CUBE (DNAME, JOB);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DB84-A492-4112-8356-C8EB26DAECFA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6264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DNAME, 'All Jobs' JOB, COUNT(*) "Total </a:t>
            </a:r>
            <a:r>
              <a:rPr lang="en-US" altLang="ko-K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Empl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", SUM(SAL) "Total Sal"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EMP, DEPT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DEPT.DEPTNO = EMP.DEPTNO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GROUP BY DNAME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UNION ALL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'All Departments' DNAME, JOB, COUNT(*) "Total </a:t>
            </a:r>
            <a:r>
              <a:rPr lang="en-US" altLang="ko-K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Empl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", SUM(SAL) "Total Sal"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EMP, DEPT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DEPT.DEPTNO = EMP.DEPTNO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GROUP BY JOB;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DB84-A492-4112-8356-C8EB26DAECFA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012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EMP.DEPTNO, EMPNO, ENAME, DNAME FROM EMP JOIN DEPT ON EMP.DEPTNO = DEPT.DEPTNO;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DB84-A492-4112-8356-C8EB26DAECF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5862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DECODE(GROUPING(DNAME), 1, 'All Departments', DNAME) AS DNAME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DECODE(GROUPING(JOB), 1, 'All Jobs', JOB) AS JOB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COUNT(*) AS ‘Total </a:t>
            </a:r>
            <a:r>
              <a:rPr lang="en-US" altLang="ko-K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Empl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SUM(SAL) AS ‘Total Sal’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EMP, DEPT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DEPT.DEPTNO = EMP.DEPTNO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GROUP BY GROUPING SETS (DNAME, JOB);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DB84-A492-4112-8356-C8EB26DAECFA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012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DEPTNO, EMPNO, ENAME, DNAME FROM EMP NATURAL JOIN DEPT;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DB84-A492-4112-8356-C8EB26DAECF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871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EMP.DEPTNO, EMPNO, ENAME, DNAME FROM EMP NATURAL JOIN DEPT;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DB84-A492-4112-8356-C8EB26DAECF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985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* FROM EMP NATURAL JOIN DEPT;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DB84-A492-4112-8356-C8EB26DAECF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491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* FROM EMP INNER JOIN DEPT ON EMP.DEPTNO = DEPT.DEPTNO;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DB84-A492-4112-8356-C8EB26DAECF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94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* FROM DEPT JOIN DEPT_TEMP USING (DEPTNO);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DB84-A492-4112-8356-C8EB26DAECF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510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DEPT.DEPTNO, DEPT.DNAME, DEPT.LOC, DEPT_TEMP.DNAME, DEPT_TEMP.LOC FROM DEPT JOIN DEPT_TEMP USING (DEPTNO);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3DB84-A492-4112-8356-C8EB26DAECF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097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3E1F-2431-4E2B-BA66-66DE043F53A0}" type="datetimeFigureOut">
              <a:rPr lang="ko-KR" altLang="en-US" smtClean="0"/>
              <a:t>2015-06-12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59D8-3377-4B26-8F8D-D110A2DAC4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770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3E1F-2431-4E2B-BA66-66DE043F53A0}" type="datetimeFigureOut">
              <a:rPr lang="ko-KR" altLang="en-US" smtClean="0"/>
              <a:t>2015-06-12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59D8-3377-4B26-8F8D-D110A2DAC4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419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3E1F-2431-4E2B-BA66-66DE043F53A0}" type="datetimeFigureOut">
              <a:rPr lang="ko-KR" altLang="en-US" smtClean="0"/>
              <a:t>2015-06-12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59D8-3377-4B26-8F8D-D110A2DAC4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733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3E1F-2431-4E2B-BA66-66DE043F53A0}" type="datetimeFigureOut">
              <a:rPr lang="ko-KR" altLang="en-US" smtClean="0"/>
              <a:t>2015-06-12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59D8-3377-4B26-8F8D-D110A2DAC4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318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3E1F-2431-4E2B-BA66-66DE043F53A0}" type="datetimeFigureOut">
              <a:rPr lang="ko-KR" altLang="en-US" smtClean="0"/>
              <a:t>2015-06-12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59D8-3377-4B26-8F8D-D110A2DAC4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51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3E1F-2431-4E2B-BA66-66DE043F53A0}" type="datetimeFigureOut">
              <a:rPr lang="ko-KR" altLang="en-US" smtClean="0"/>
              <a:t>2015-06-12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59D8-3377-4B26-8F8D-D110A2DAC4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891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3E1F-2431-4E2B-BA66-66DE043F53A0}" type="datetimeFigureOut">
              <a:rPr lang="ko-KR" altLang="en-US" smtClean="0"/>
              <a:t>2015-06-12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59D8-3377-4B26-8F8D-D110A2DAC4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992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3E1F-2431-4E2B-BA66-66DE043F53A0}" type="datetimeFigureOut">
              <a:rPr lang="ko-KR" altLang="en-US" smtClean="0"/>
              <a:t>2015-06-12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59D8-3377-4B26-8F8D-D110A2DAC4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67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3E1F-2431-4E2B-BA66-66DE043F53A0}" type="datetimeFigureOut">
              <a:rPr lang="ko-KR" altLang="en-US" smtClean="0"/>
              <a:t>2015-06-12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59D8-3377-4B26-8F8D-D110A2DAC4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929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3E1F-2431-4E2B-BA66-66DE043F53A0}" type="datetimeFigureOut">
              <a:rPr lang="ko-KR" altLang="en-US" smtClean="0"/>
              <a:t>2015-06-12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59D8-3377-4B26-8F8D-D110A2DAC4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536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3E1F-2431-4E2B-BA66-66DE043F53A0}" type="datetimeFigureOut">
              <a:rPr lang="ko-KR" altLang="en-US" smtClean="0"/>
              <a:t>2015-06-12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59D8-3377-4B26-8F8D-D110A2DAC4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723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93E1F-2431-4E2B-BA66-66DE043F53A0}" type="datetimeFigureOut">
              <a:rPr lang="ko-KR" altLang="en-US" smtClean="0"/>
              <a:t>2015-06-12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259D8-3377-4B26-8F8D-D110A2DAC4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594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장 </a:t>
            </a:r>
            <a:r>
              <a:rPr lang="en-US" altLang="ko-KR" dirty="0" smtClean="0"/>
              <a:t>SQL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844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4.NATURAL JOIN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err="1" smtClean="0"/>
              <a:t>두테이블간</a:t>
            </a:r>
            <a:r>
              <a:rPr lang="ko-KR" altLang="en-US" dirty="0" smtClean="0"/>
              <a:t> 동일한 이름을 갖는 </a:t>
            </a:r>
            <a:r>
              <a:rPr lang="ko-KR" altLang="en-US" dirty="0" err="1" smtClean="0"/>
              <a:t>컬럼들에</a:t>
            </a:r>
            <a:r>
              <a:rPr lang="ko-KR" altLang="en-US" dirty="0" smtClean="0"/>
              <a:t> 대해 </a:t>
            </a:r>
            <a:r>
              <a:rPr lang="en-US" altLang="ko-KR" dirty="0" smtClean="0"/>
              <a:t>EUQI JOIN</a:t>
            </a:r>
            <a:r>
              <a:rPr lang="ko-KR" altLang="en-US" dirty="0" smtClean="0"/>
              <a:t>을 수행</a:t>
            </a:r>
            <a:endParaRPr lang="en-US" altLang="ko-KR" dirty="0" smtClean="0"/>
          </a:p>
          <a:p>
            <a:r>
              <a:rPr lang="en-US" altLang="ko-KR" dirty="0" smtClean="0"/>
              <a:t>- NATURAL JOIN</a:t>
            </a:r>
            <a:r>
              <a:rPr lang="ko-KR" altLang="en-US" dirty="0" smtClean="0"/>
              <a:t>이 명시되면 추가로 </a:t>
            </a:r>
            <a:r>
              <a:rPr lang="en-US" altLang="ko-KR" dirty="0" smtClean="0"/>
              <a:t>USING </a:t>
            </a:r>
            <a:r>
              <a:rPr lang="ko-KR" altLang="en-US" dirty="0" err="1" smtClean="0"/>
              <a:t>조건절</a:t>
            </a:r>
            <a:r>
              <a:rPr lang="en-US" altLang="ko-KR" dirty="0" smtClean="0"/>
              <a:t>, ON</a:t>
            </a:r>
            <a:r>
              <a:rPr lang="ko-KR" altLang="en-US" dirty="0" err="1" smtClean="0"/>
              <a:t>조건절</a:t>
            </a:r>
            <a:r>
              <a:rPr lang="en-US" altLang="ko-KR" dirty="0" smtClean="0"/>
              <a:t>, WHERE </a:t>
            </a:r>
            <a:r>
              <a:rPr lang="ko-KR" altLang="en-US" dirty="0" smtClean="0"/>
              <a:t>절에서 조건을 정의할 수 없다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4410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4.NATURAL JOIN</a:t>
            </a:r>
            <a:endParaRPr lang="ko-KR" altLang="en-US" dirty="0"/>
          </a:p>
        </p:txBody>
      </p:sp>
      <p:pic>
        <p:nvPicPr>
          <p:cNvPr id="5" name="Picture 2" descr="C:\Users\Brainnet\Desktop\Daily Work\2015.06.04\제2장 SQL 활용\이미지 4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38" y="1600200"/>
            <a:ext cx="7966723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410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4.NATURAL JOIN</a:t>
            </a:r>
            <a:endParaRPr lang="ko-KR" altLang="en-US" dirty="0"/>
          </a:p>
        </p:txBody>
      </p:sp>
      <p:pic>
        <p:nvPicPr>
          <p:cNvPr id="5" name="Picture 2" descr="C:\Users\Brainnet\Desktop\Daily Work\2015.06.04\제2장 SQL 활용\이미지 5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38" y="1600200"/>
            <a:ext cx="7966723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410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4.NATURAL JOIN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38" y="1600200"/>
            <a:ext cx="7966723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4410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4.NATURAL JOIN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38" y="1600200"/>
            <a:ext cx="7966723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4410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5.USING </a:t>
            </a:r>
            <a:r>
              <a:rPr lang="ko-KR" altLang="en-US" dirty="0" err="1" smtClean="0"/>
              <a:t>조건절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- FROM</a:t>
            </a:r>
            <a:r>
              <a:rPr lang="ko-KR" altLang="en-US" dirty="0" smtClean="0"/>
              <a:t>절의 </a:t>
            </a:r>
            <a:r>
              <a:rPr lang="en-US" altLang="ko-KR" dirty="0" smtClean="0"/>
              <a:t>USING </a:t>
            </a:r>
            <a:r>
              <a:rPr lang="ko-KR" altLang="en-US" dirty="0" err="1" smtClean="0"/>
              <a:t>조건절을</a:t>
            </a:r>
            <a:r>
              <a:rPr lang="ko-KR" altLang="en-US" dirty="0" smtClean="0"/>
              <a:t> 이용하면 같은 이름을 가진 </a:t>
            </a:r>
            <a:r>
              <a:rPr lang="ko-KR" altLang="en-US" dirty="0" err="1" smtClean="0"/>
              <a:t>컬럼들</a:t>
            </a:r>
            <a:r>
              <a:rPr lang="ko-KR" altLang="en-US" dirty="0" smtClean="0"/>
              <a:t> 중에서 원하는 </a:t>
            </a:r>
            <a:r>
              <a:rPr lang="ko-KR" altLang="en-US" dirty="0" err="1" smtClean="0"/>
              <a:t>컬럼에</a:t>
            </a:r>
            <a:r>
              <a:rPr lang="ko-KR" altLang="en-US" dirty="0" smtClean="0"/>
              <a:t> 대해서만 </a:t>
            </a:r>
            <a:r>
              <a:rPr lang="ko-KR" altLang="en-US" dirty="0" err="1" smtClean="0"/>
              <a:t>선택저으로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EQUI JOIN</a:t>
            </a:r>
            <a:r>
              <a:rPr lang="ko-KR" altLang="en-US" dirty="0" smtClean="0"/>
              <a:t>을 할 수 있다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4410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5.USING </a:t>
            </a:r>
            <a:r>
              <a:rPr lang="ko-KR" altLang="en-US" dirty="0" err="1" smtClean="0"/>
              <a:t>조건절</a:t>
            </a:r>
            <a:endParaRPr lang="ko-KR" altLang="en-US" dirty="0"/>
          </a:p>
        </p:txBody>
      </p:sp>
      <p:pic>
        <p:nvPicPr>
          <p:cNvPr id="5" name="Picture 2" descr="C:\Users\Brainnet\Desktop\Daily Work\2015.06.04\제2장 SQL 활용\이미지 9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38" y="1600200"/>
            <a:ext cx="7966723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410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5.USING </a:t>
            </a:r>
            <a:r>
              <a:rPr lang="ko-KR" altLang="en-US" dirty="0" err="1" smtClean="0"/>
              <a:t>조건절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38" y="1600200"/>
            <a:ext cx="7966723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4410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5.USING </a:t>
            </a:r>
            <a:r>
              <a:rPr lang="ko-KR" altLang="en-US" dirty="0" err="1" smtClean="0"/>
              <a:t>조건절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38" y="1600200"/>
            <a:ext cx="7966723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4410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5.USING </a:t>
            </a:r>
            <a:r>
              <a:rPr lang="ko-KR" altLang="en-US" dirty="0" err="1" smtClean="0"/>
              <a:t>조건절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38" y="1600200"/>
            <a:ext cx="7966723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4410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장 </a:t>
            </a:r>
            <a:r>
              <a:rPr lang="en-US" altLang="ko-KR" dirty="0" smtClean="0"/>
              <a:t>SQL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제</a:t>
            </a:r>
            <a:r>
              <a:rPr lang="en-US" altLang="ko-KR" dirty="0" smtClean="0"/>
              <a:t>1</a:t>
            </a:r>
            <a:r>
              <a:rPr lang="ko-KR" altLang="en-US" dirty="0" smtClean="0"/>
              <a:t>절 표준 조인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7679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6.ON </a:t>
            </a:r>
            <a:r>
              <a:rPr lang="ko-KR" altLang="en-US" dirty="0" err="1" smtClean="0"/>
              <a:t>조건절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- JOIN </a:t>
            </a:r>
            <a:r>
              <a:rPr lang="ko-KR" altLang="en-US" dirty="0" smtClean="0"/>
              <a:t>서술부와 비 </a:t>
            </a:r>
            <a:r>
              <a:rPr lang="en-US" altLang="ko-KR" dirty="0" smtClean="0"/>
              <a:t>JOIN </a:t>
            </a:r>
            <a:r>
              <a:rPr lang="ko-KR" altLang="en-US" dirty="0" smtClean="0"/>
              <a:t>서술부를 분리하여 이해가 쉬우며 </a:t>
            </a:r>
            <a:r>
              <a:rPr lang="ko-KR" altLang="en-US" dirty="0" err="1" smtClean="0"/>
              <a:t>컬럼명이</a:t>
            </a:r>
            <a:r>
              <a:rPr lang="ko-KR" altLang="en-US" dirty="0" smtClean="0"/>
              <a:t> 다르더라도 </a:t>
            </a:r>
            <a:r>
              <a:rPr lang="en-US" altLang="ko-KR" dirty="0" smtClean="0"/>
              <a:t>JOIN </a:t>
            </a:r>
            <a:r>
              <a:rPr lang="ko-KR" altLang="en-US" dirty="0" smtClean="0"/>
              <a:t>조건을 사용할 수 있는 장점이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4410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6.ON </a:t>
            </a:r>
            <a:r>
              <a:rPr lang="ko-KR" altLang="en-US" dirty="0" err="1" smtClean="0"/>
              <a:t>조건절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38" y="1600200"/>
            <a:ext cx="7966723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2681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6.ON </a:t>
            </a:r>
            <a:r>
              <a:rPr lang="ko-KR" altLang="en-US" dirty="0" err="1" smtClean="0"/>
              <a:t>조건절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38" y="1600200"/>
            <a:ext cx="7966723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2681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6.ON </a:t>
            </a:r>
            <a:r>
              <a:rPr lang="ko-KR" altLang="en-US" dirty="0" err="1" smtClean="0"/>
              <a:t>조건절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38" y="1600200"/>
            <a:ext cx="7966723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2681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6.ON </a:t>
            </a:r>
            <a:r>
              <a:rPr lang="ko-KR" altLang="en-US" dirty="0" err="1" smtClean="0"/>
              <a:t>조건절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38" y="1600200"/>
            <a:ext cx="7966723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2681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CROSS JOIN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일반 집합 연산자의 </a:t>
            </a:r>
            <a:r>
              <a:rPr lang="en-US" altLang="ko-KR" dirty="0" smtClean="0"/>
              <a:t>PRODUCT </a:t>
            </a:r>
            <a:r>
              <a:rPr lang="ko-KR" altLang="en-US" dirty="0" smtClean="0"/>
              <a:t>개념으로 테이블간 </a:t>
            </a:r>
            <a:r>
              <a:rPr lang="en-US" altLang="ko-KR" dirty="0" smtClean="0"/>
              <a:t>JOIN </a:t>
            </a:r>
            <a:r>
              <a:rPr lang="ko-KR" altLang="en-US" dirty="0" smtClean="0"/>
              <a:t>조건이 없는 경우 생길 수 있는 모든 데이터의 조합을 말한다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- E.F.CODD </a:t>
            </a:r>
            <a:r>
              <a:rPr lang="ko-KR" altLang="en-US" dirty="0" smtClean="0"/>
              <a:t>박사가 언급한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PRODUCT</a:t>
            </a:r>
            <a:r>
              <a:rPr lang="ko-KR" altLang="en-US" dirty="0" smtClean="0"/>
              <a:t>의 개념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  (</a:t>
            </a:r>
            <a:r>
              <a:rPr lang="ko-KR" altLang="en-US" b="1" dirty="0" err="1"/>
              <a:t>에드거</a:t>
            </a:r>
            <a:r>
              <a:rPr lang="ko-KR" altLang="en-US" b="1" dirty="0"/>
              <a:t> </a:t>
            </a:r>
            <a:r>
              <a:rPr lang="ko-KR" altLang="en-US" b="1" dirty="0" err="1"/>
              <a:t>프랭크</a:t>
            </a:r>
            <a:r>
              <a:rPr lang="ko-KR" altLang="en-US" b="1" dirty="0"/>
              <a:t> </a:t>
            </a:r>
            <a:r>
              <a:rPr lang="en-US" altLang="ko-KR" b="1" dirty="0"/>
              <a:t>"</a:t>
            </a:r>
            <a:r>
              <a:rPr lang="ko-KR" altLang="en-US" b="1" dirty="0" err="1"/>
              <a:t>테드</a:t>
            </a:r>
            <a:r>
              <a:rPr lang="en-US" altLang="ko-KR" b="1" dirty="0"/>
              <a:t>" </a:t>
            </a:r>
            <a:r>
              <a:rPr lang="ko-KR" altLang="en-US" b="1" dirty="0" err="1"/>
              <a:t>커드</a:t>
            </a:r>
            <a:r>
              <a:rPr lang="en-US" altLang="ko-KR" dirty="0" smtClean="0"/>
              <a:t>)</a:t>
            </a:r>
          </a:p>
          <a:p>
            <a:endParaRPr lang="ko-KR" altLang="en-US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068960"/>
            <a:ext cx="2019300" cy="315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4410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CROSS JOIN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77" y="1600200"/>
            <a:ext cx="776384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4410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8.OUTER JOIN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- JOIN </a:t>
            </a:r>
            <a:r>
              <a:rPr lang="ko-KR" altLang="en-US" dirty="0" smtClean="0"/>
              <a:t>조건에서 동일한 값이 없는 행도 반환하여 사용할 수 있는 조인기법</a:t>
            </a:r>
            <a:endParaRPr lang="en-US" altLang="ko-KR" dirty="0" smtClean="0"/>
          </a:p>
          <a:p>
            <a:r>
              <a:rPr lang="en-US" altLang="ko-KR" dirty="0" smtClean="0"/>
              <a:t>- OUTER JOIN</a:t>
            </a:r>
            <a:r>
              <a:rPr lang="ko-KR" altLang="en-US" dirty="0" smtClean="0"/>
              <a:t>시 </a:t>
            </a:r>
            <a:r>
              <a:rPr lang="en-US" altLang="ko-KR" dirty="0" smtClean="0"/>
              <a:t>STANDARD JOIN</a:t>
            </a:r>
            <a:r>
              <a:rPr lang="ko-KR" altLang="en-US" dirty="0" smtClean="0"/>
              <a:t>을 사용함 으로써 </a:t>
            </a:r>
            <a:r>
              <a:rPr lang="en-US" altLang="ko-KR" dirty="0" smtClean="0"/>
              <a:t>OUTER JOIN</a:t>
            </a:r>
            <a:r>
              <a:rPr lang="ko-KR" altLang="en-US" dirty="0" smtClean="0"/>
              <a:t>의 많은 문제점을 해결하고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대부분의 </a:t>
            </a:r>
            <a:r>
              <a:rPr lang="en-US" altLang="ko-KR" dirty="0" smtClean="0"/>
              <a:t>DBMS</a:t>
            </a:r>
            <a:r>
              <a:rPr lang="ko-KR" altLang="en-US" dirty="0" smtClean="0"/>
              <a:t>간에 호환성을 확보할 수 있게 명시적으로 사용할 것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벤더 전용 </a:t>
            </a:r>
            <a:r>
              <a:rPr lang="en-US" altLang="ko-KR" dirty="0" smtClean="0"/>
              <a:t>OUTER JOIN</a:t>
            </a:r>
            <a:r>
              <a:rPr lang="ko-KR" altLang="en-US" dirty="0" smtClean="0"/>
              <a:t>시 </a:t>
            </a:r>
            <a:r>
              <a:rPr lang="en-US" altLang="ko-KR" dirty="0" smtClean="0"/>
              <a:t>IN,OR </a:t>
            </a:r>
            <a:r>
              <a:rPr lang="ko-KR" altLang="en-US" dirty="0" smtClean="0"/>
              <a:t>연산자 사용시</a:t>
            </a:r>
            <a:r>
              <a:rPr lang="en-US" altLang="ko-KR" dirty="0" smtClean="0"/>
              <a:t> ERROR, JOIN </a:t>
            </a:r>
            <a:r>
              <a:rPr lang="ko-KR" altLang="en-US" dirty="0" smtClean="0"/>
              <a:t>조건과 </a:t>
            </a:r>
            <a:r>
              <a:rPr lang="en-US" altLang="ko-KR" dirty="0" smtClean="0"/>
              <a:t>WHERE</a:t>
            </a:r>
            <a:r>
              <a:rPr lang="ko-KR" altLang="en-US" dirty="0" smtClean="0"/>
              <a:t>절 조건이 불명확한 단점이 존재함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4410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8.OUTER JOIN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850" y="1600200"/>
            <a:ext cx="70443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44100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8.OUTER JOIN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38" y="1600200"/>
            <a:ext cx="7966723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6608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STANDARD SQL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- DBMS </a:t>
            </a:r>
            <a:r>
              <a:rPr lang="ko-KR" altLang="en-US" dirty="0" smtClean="0"/>
              <a:t>벤더 별로 문법이나 사용되는 용어의 차이가 너무 커져서 상호 호환성이나 </a:t>
            </a:r>
            <a:r>
              <a:rPr lang="en-US" altLang="ko-KR" dirty="0" smtClean="0"/>
              <a:t>SQL </a:t>
            </a:r>
            <a:r>
              <a:rPr lang="ko-KR" altLang="en-US" dirty="0" smtClean="0"/>
              <a:t>학습 효율이 낮음</a:t>
            </a:r>
            <a:endParaRPr lang="en-US" altLang="ko-KR" dirty="0" smtClean="0"/>
          </a:p>
          <a:p>
            <a:r>
              <a:rPr lang="en-US" altLang="ko-KR" dirty="0" smtClean="0"/>
              <a:t>- 1999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ANSI/ISO SQL-3</a:t>
            </a:r>
            <a:r>
              <a:rPr lang="ko-KR" altLang="en-US" dirty="0" smtClean="0"/>
              <a:t>에서 필요한 기능을 정리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호환 가능한 여러 기준을 제정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이후 </a:t>
            </a:r>
            <a:r>
              <a:rPr lang="en-US" altLang="ko-KR" dirty="0" smtClean="0"/>
              <a:t>ANSI/ISO SQL</a:t>
            </a:r>
            <a:r>
              <a:rPr lang="ko-KR" altLang="en-US" dirty="0" smtClean="0"/>
              <a:t>을 통해 많은 기능을 상호 벤치마킹 하고 발전하면서 </a:t>
            </a:r>
            <a:r>
              <a:rPr lang="en-US" altLang="ko-KR" dirty="0" smtClean="0"/>
              <a:t>DBMS</a:t>
            </a:r>
            <a:r>
              <a:rPr lang="ko-KR" altLang="en-US" dirty="0" smtClean="0"/>
              <a:t>의 평준화를 이룸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08980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8.OUTER JOIN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38" y="1600200"/>
            <a:ext cx="7966723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66088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8.OUTER JOIN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38" y="1600200"/>
            <a:ext cx="7966723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66088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장 </a:t>
            </a:r>
            <a:r>
              <a:rPr lang="en-US" altLang="ko-KR" dirty="0" smtClean="0"/>
              <a:t>SQL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제</a:t>
            </a:r>
            <a:r>
              <a:rPr lang="en-US" altLang="ko-KR" dirty="0" smtClean="0"/>
              <a:t>2</a:t>
            </a:r>
            <a:r>
              <a:rPr lang="ko-KR" altLang="en-US" dirty="0" smtClean="0"/>
              <a:t>절 집합 연산자</a:t>
            </a:r>
            <a:endParaRPr lang="en-US" altLang="ko-KR" dirty="0" smtClean="0"/>
          </a:p>
          <a:p>
            <a:r>
              <a:rPr lang="en-US" altLang="ko-KR" dirty="0" smtClean="0"/>
              <a:t>(SET OPERATOR)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6533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집합연산자의 </a:t>
            </a:r>
            <a:r>
              <a:rPr lang="en-US" altLang="ko-KR" dirty="0" smtClean="0"/>
              <a:t>SQL</a:t>
            </a:r>
            <a:r>
              <a:rPr lang="ko-KR" altLang="en-US" dirty="0" smtClean="0"/>
              <a:t>문 형태</a:t>
            </a:r>
            <a:endParaRPr lang="ko-KR" altLang="en-US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77" y="1600200"/>
            <a:ext cx="776384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835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집합 연산자의 종류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3848116"/>
              </p:ext>
            </p:extLst>
          </p:nvPr>
        </p:nvGraphicFramePr>
        <p:xfrm>
          <a:off x="457200" y="1600200"/>
          <a:ext cx="8229600" cy="293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8536"/>
                <a:gridCol w="649106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집합연산자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연산자의 의미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UNION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여러 개의 </a:t>
                      </a:r>
                      <a:r>
                        <a:rPr lang="en-US" altLang="ko-KR" dirty="0" smtClean="0"/>
                        <a:t>SQL</a:t>
                      </a:r>
                      <a:r>
                        <a:rPr lang="ko-KR" altLang="en-US" dirty="0" smtClean="0"/>
                        <a:t>문의 결과에 대한 합집합으로 결과에서 중복된 행은 하나의 행으로 만듦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UNION</a:t>
                      </a:r>
                      <a:r>
                        <a:rPr lang="en-US" altLang="ko-KR" baseline="0" dirty="0" smtClean="0"/>
                        <a:t> ALL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여러 개의 </a:t>
                      </a:r>
                      <a:r>
                        <a:rPr lang="en-US" altLang="ko-KR" dirty="0" smtClean="0"/>
                        <a:t>SQL</a:t>
                      </a:r>
                      <a:r>
                        <a:rPr lang="ko-KR" altLang="en-US" dirty="0" smtClean="0"/>
                        <a:t>문의 </a:t>
                      </a:r>
                      <a:r>
                        <a:rPr lang="ko-KR" altLang="en-US" dirty="0" err="1" smtClean="0"/>
                        <a:t>결과에대한</a:t>
                      </a:r>
                      <a:r>
                        <a:rPr lang="ko-KR" altLang="en-US" dirty="0" smtClean="0"/>
                        <a:t> 합집합을 그대로 결과로 표시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INTERSECT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여러 개의 </a:t>
                      </a:r>
                      <a:r>
                        <a:rPr lang="en-US" altLang="ko-KR" dirty="0" smtClean="0"/>
                        <a:t>SQL</a:t>
                      </a:r>
                      <a:r>
                        <a:rPr lang="ko-KR" altLang="en-US" dirty="0" smtClean="0"/>
                        <a:t>문의 결과에 대한 교집합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중복된 행은 하나의 행으로 만듦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EXCEPT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앞의 </a:t>
                      </a:r>
                      <a:r>
                        <a:rPr lang="en-US" altLang="ko-KR" dirty="0" smtClean="0"/>
                        <a:t>SQL</a:t>
                      </a:r>
                      <a:r>
                        <a:rPr lang="ko-KR" altLang="en-US" dirty="0" smtClean="0"/>
                        <a:t>문의 결과에서 뒤의 </a:t>
                      </a:r>
                      <a:r>
                        <a:rPr lang="en-US" altLang="ko-KR" dirty="0" smtClean="0"/>
                        <a:t>SQL</a:t>
                      </a:r>
                      <a:r>
                        <a:rPr lang="ko-KR" altLang="en-US" dirty="0" smtClean="0"/>
                        <a:t>문의 결과에 대한 </a:t>
                      </a:r>
                      <a:r>
                        <a:rPr lang="ko-KR" altLang="en-US" dirty="0" err="1" smtClean="0"/>
                        <a:t>차집합이다</a:t>
                      </a:r>
                      <a:r>
                        <a:rPr lang="en-US" altLang="ko-KR" dirty="0" smtClean="0"/>
                        <a:t>. </a:t>
                      </a:r>
                      <a:r>
                        <a:rPr lang="ko-KR" altLang="en-US" dirty="0" smtClean="0"/>
                        <a:t>중복된 행은 하나의 행으로 만들며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일부 데이터베이스는 </a:t>
                      </a:r>
                      <a:r>
                        <a:rPr lang="en-US" altLang="ko-KR" dirty="0" smtClean="0"/>
                        <a:t>MINUS</a:t>
                      </a:r>
                      <a:r>
                        <a:rPr lang="ko-KR" altLang="en-US" dirty="0" smtClean="0"/>
                        <a:t>를 사용한다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44100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집합 연산자의 종류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690" y="1600200"/>
            <a:ext cx="505062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44100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장 </a:t>
            </a:r>
            <a:r>
              <a:rPr lang="en-US" altLang="ko-KR" dirty="0" smtClean="0"/>
              <a:t>SQL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제</a:t>
            </a:r>
            <a:r>
              <a:rPr lang="en-US" altLang="ko-KR" dirty="0" smtClean="0"/>
              <a:t>3</a:t>
            </a:r>
            <a:r>
              <a:rPr lang="ko-KR" altLang="en-US" dirty="0" smtClean="0"/>
              <a:t>절 </a:t>
            </a:r>
            <a:r>
              <a:rPr lang="ko-KR" altLang="en-US" dirty="0" err="1" smtClean="0"/>
              <a:t>계층형</a:t>
            </a:r>
            <a:r>
              <a:rPr lang="ko-KR" altLang="en-US" dirty="0" smtClean="0"/>
              <a:t> 질의와 </a:t>
            </a:r>
            <a:r>
              <a:rPr lang="ko-KR" altLang="en-US" dirty="0" err="1" smtClean="0"/>
              <a:t>셀프</a:t>
            </a:r>
            <a:r>
              <a:rPr lang="ko-KR" altLang="en-US" dirty="0" smtClean="0"/>
              <a:t> 조인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2752009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계층형</a:t>
            </a:r>
            <a:r>
              <a:rPr lang="ko-KR" altLang="en-US" dirty="0" smtClean="0"/>
              <a:t> 질의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테이블에 </a:t>
            </a:r>
            <a:r>
              <a:rPr lang="ko-KR" altLang="en-US" dirty="0" err="1" smtClean="0"/>
              <a:t>계층형</a:t>
            </a:r>
            <a:r>
              <a:rPr lang="ko-KR" altLang="en-US" dirty="0" smtClean="0"/>
              <a:t> 데이터가 존재하는 경우 데이터를 조회하기 위해 </a:t>
            </a:r>
            <a:r>
              <a:rPr lang="ko-KR" altLang="en-US" dirty="0" err="1" smtClean="0"/>
              <a:t>계층형</a:t>
            </a:r>
            <a:r>
              <a:rPr lang="ko-KR" altLang="en-US" dirty="0" smtClean="0"/>
              <a:t> 질의를 사용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err="1" smtClean="0"/>
              <a:t>엔티티를</a:t>
            </a:r>
            <a:r>
              <a:rPr lang="ko-KR" altLang="en-US" dirty="0" smtClean="0"/>
              <a:t> 순환관계 데이터 모델로 설계할 경우 </a:t>
            </a:r>
            <a:r>
              <a:rPr lang="ko-KR" altLang="en-US" dirty="0" err="1" smtClean="0"/>
              <a:t>계층형</a:t>
            </a:r>
            <a:r>
              <a:rPr lang="ko-KR" altLang="en-US" dirty="0" smtClean="0"/>
              <a:t> 데이터가 발생함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순환관계 데이터 모델 예는 조직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메뉴 등이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44100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계층형</a:t>
            </a:r>
            <a:r>
              <a:rPr lang="ko-KR" altLang="en-US" dirty="0" smtClean="0"/>
              <a:t> 질의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2072481"/>
            <a:ext cx="821055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18675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계층형</a:t>
            </a:r>
            <a:r>
              <a:rPr lang="ko-KR" altLang="en-US" dirty="0" smtClean="0"/>
              <a:t> 질의 구문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762" y="2824956"/>
            <a:ext cx="6086475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1867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STANDARD SQL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사용자 입장에서는 </a:t>
            </a:r>
            <a:r>
              <a:rPr lang="en-US" altLang="ko-KR" dirty="0" smtClean="0"/>
              <a:t>ANSI/ISO SQL</a:t>
            </a:r>
            <a:r>
              <a:rPr lang="ko-KR" altLang="en-US" dirty="0" smtClean="0"/>
              <a:t>의 새로운 기능들을 사용하고 벤더 별로 특징적인 부분을 골라서 사용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보다 쉽게 데이터를 추출하고 </a:t>
            </a:r>
            <a:r>
              <a:rPr lang="en-US" altLang="ko-KR" dirty="0" smtClean="0"/>
              <a:t>SQL </a:t>
            </a:r>
            <a:r>
              <a:rPr lang="ko-KR" altLang="en-US" dirty="0" smtClean="0"/>
              <a:t>튜닝 효과를 함께 얻어내게 되어짐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44100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계층형</a:t>
            </a:r>
            <a:r>
              <a:rPr lang="ko-KR" altLang="en-US" dirty="0" smtClean="0"/>
              <a:t> 질의에서 사용되는 </a:t>
            </a:r>
            <a:r>
              <a:rPr lang="ko-KR" altLang="en-US" dirty="0" err="1" smtClean="0"/>
              <a:t>컬럼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99153"/>
            <a:ext cx="8229600" cy="2328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18675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계층형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쿼리문</a:t>
            </a:r>
            <a:r>
              <a:rPr lang="en-US" altLang="ko-KR" dirty="0" smtClean="0"/>
              <a:t>(</a:t>
            </a:r>
            <a:r>
              <a:rPr lang="ko-KR" altLang="en-US" dirty="0" smtClean="0"/>
              <a:t>순방향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6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2129631"/>
            <a:ext cx="5467350" cy="346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18675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계층형</a:t>
            </a:r>
            <a:r>
              <a:rPr lang="ko-KR" altLang="en-US" dirty="0"/>
              <a:t> </a:t>
            </a:r>
            <a:r>
              <a:rPr lang="ko-KR" altLang="en-US" dirty="0" err="1"/>
              <a:t>쿼리문</a:t>
            </a:r>
            <a:r>
              <a:rPr lang="en-US" altLang="ko-KR" dirty="0"/>
              <a:t>(</a:t>
            </a:r>
            <a:r>
              <a:rPr lang="ko-KR" altLang="en-US" dirty="0"/>
              <a:t>순방향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8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55509"/>
            <a:ext cx="8229600" cy="2415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43681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계층형</a:t>
            </a:r>
            <a:r>
              <a:rPr lang="ko-KR" altLang="en-US" dirty="0"/>
              <a:t> </a:t>
            </a:r>
            <a:r>
              <a:rPr lang="ko-KR" altLang="en-US" dirty="0" err="1"/>
              <a:t>쿼리문</a:t>
            </a:r>
            <a:r>
              <a:rPr lang="en-US" altLang="ko-KR" dirty="0" smtClean="0"/>
              <a:t>(</a:t>
            </a:r>
            <a:r>
              <a:rPr lang="ko-KR" altLang="en-US" dirty="0" smtClean="0"/>
              <a:t>역방향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2224881"/>
            <a:ext cx="531495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18675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계층형</a:t>
            </a:r>
            <a:r>
              <a:rPr lang="ko-KR" altLang="en-US" dirty="0"/>
              <a:t> </a:t>
            </a:r>
            <a:r>
              <a:rPr lang="ko-KR" altLang="en-US" dirty="0" err="1"/>
              <a:t>쿼리문</a:t>
            </a:r>
            <a:r>
              <a:rPr lang="en-US" altLang="ko-KR" dirty="0"/>
              <a:t>(</a:t>
            </a:r>
            <a:r>
              <a:rPr lang="ko-KR" altLang="en-US" dirty="0"/>
              <a:t>역방향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61735"/>
            <a:ext cx="8229600" cy="2402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5954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계층형</a:t>
            </a:r>
            <a:r>
              <a:rPr lang="ko-KR" altLang="en-US" dirty="0" smtClean="0"/>
              <a:t> 질의에 사용되는 함수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" y="3182144"/>
            <a:ext cx="7686675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18675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셀프</a:t>
            </a:r>
            <a:r>
              <a:rPr lang="ko-KR" altLang="en-US" dirty="0" smtClean="0"/>
              <a:t> 조인의 개념</a:t>
            </a:r>
            <a:endParaRPr lang="ko-KR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50" y="2548731"/>
            <a:ext cx="5219700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18675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장 </a:t>
            </a:r>
            <a:r>
              <a:rPr lang="en-US" altLang="ko-KR" dirty="0" smtClean="0"/>
              <a:t>SQL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제</a:t>
            </a:r>
            <a:r>
              <a:rPr lang="en-US" altLang="ko-KR" dirty="0" smtClean="0"/>
              <a:t>4</a:t>
            </a:r>
            <a:r>
              <a:rPr lang="ko-KR" altLang="en-US" dirty="0" smtClean="0"/>
              <a:t>절 서브쿼리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512963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서브쿼리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하나의 </a:t>
            </a:r>
            <a:r>
              <a:rPr lang="en-US" altLang="ko-KR" dirty="0" smtClean="0"/>
              <a:t>SQL</a:t>
            </a:r>
            <a:r>
              <a:rPr lang="ko-KR" altLang="en-US" dirty="0" smtClean="0"/>
              <a:t>문 안에 포함되어 있는 </a:t>
            </a:r>
            <a:r>
              <a:rPr lang="ko-KR" altLang="en-US" dirty="0" err="1" smtClean="0"/>
              <a:t>또다른</a:t>
            </a:r>
            <a:r>
              <a:rPr lang="ko-KR" altLang="en-US" dirty="0" smtClean="0"/>
              <a:t> </a:t>
            </a:r>
            <a:r>
              <a:rPr lang="en-US" altLang="ko-KR" dirty="0" smtClean="0"/>
              <a:t>SQL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서브쿼리는 </a:t>
            </a:r>
            <a:r>
              <a:rPr lang="ko-KR" altLang="en-US" dirty="0" err="1" smtClean="0"/>
              <a:t>메인쿼리의</a:t>
            </a:r>
            <a:r>
              <a:rPr lang="ko-KR" altLang="en-US" dirty="0" smtClean="0"/>
              <a:t> 칼럼을 모두 사용할 수 있지만 </a:t>
            </a:r>
            <a:r>
              <a:rPr lang="ko-KR" altLang="en-US" dirty="0" err="1" smtClean="0"/>
              <a:t>메인쿼리는</a:t>
            </a:r>
            <a:r>
              <a:rPr lang="ko-KR" altLang="en-US" dirty="0" smtClean="0"/>
              <a:t> 서브쿼리의 칼럼을 사용할 수 없다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질의 결과에 서브쿼리 칼럼을 표시해야 한다면 조인방식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스칼라 서브쿼리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함수를 사용해야 한다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18675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서브쿼리의 유의사항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서브쿼리를 괄호로 감싸서 사용한다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서브쿼리는 비교연산자와 함께 사용 가능하다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서브쿼리에서는 </a:t>
            </a:r>
            <a:r>
              <a:rPr lang="en-US" altLang="ko-KR" dirty="0" smtClean="0"/>
              <a:t>ORDER BY </a:t>
            </a:r>
            <a:r>
              <a:rPr lang="ko-KR" altLang="en-US" dirty="0" smtClean="0"/>
              <a:t>절을 사용하지 못한다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1867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2.FROM </a:t>
            </a:r>
            <a:r>
              <a:rPr lang="ko-KR" altLang="en-US" dirty="0" smtClean="0"/>
              <a:t>절 </a:t>
            </a:r>
            <a:r>
              <a:rPr lang="en-US" altLang="ko-KR" dirty="0" smtClean="0"/>
              <a:t>JOIN </a:t>
            </a:r>
            <a:r>
              <a:rPr lang="ko-KR" altLang="en-US" dirty="0" smtClean="0"/>
              <a:t>형태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- INNER JOIN</a:t>
            </a:r>
          </a:p>
          <a:p>
            <a:r>
              <a:rPr lang="en-US" altLang="ko-KR" dirty="0" smtClean="0"/>
              <a:t>- NATURAL JOIN</a:t>
            </a:r>
          </a:p>
          <a:p>
            <a:r>
              <a:rPr lang="en-US" altLang="ko-KR" dirty="0" smtClean="0"/>
              <a:t>- USING </a:t>
            </a:r>
            <a:r>
              <a:rPr lang="ko-KR" altLang="en-US" dirty="0" err="1" smtClean="0"/>
              <a:t>조건절</a:t>
            </a:r>
            <a:endParaRPr lang="en-US" altLang="ko-KR" dirty="0" smtClean="0"/>
          </a:p>
          <a:p>
            <a:r>
              <a:rPr lang="en-US" altLang="ko-KR" dirty="0" smtClean="0"/>
              <a:t>- ON </a:t>
            </a:r>
            <a:r>
              <a:rPr lang="ko-KR" altLang="en-US" dirty="0" err="1" smtClean="0"/>
              <a:t>조건절</a:t>
            </a:r>
            <a:endParaRPr lang="en-US" altLang="ko-KR" dirty="0" smtClean="0"/>
          </a:p>
          <a:p>
            <a:r>
              <a:rPr lang="en-US" altLang="ko-KR" dirty="0" smtClean="0"/>
              <a:t>- CROSS JOIN</a:t>
            </a:r>
          </a:p>
          <a:p>
            <a:r>
              <a:rPr lang="en-US" altLang="ko-KR" dirty="0" smtClean="0"/>
              <a:t>- OUTER JOIN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44100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서브쿼리가 사용 </a:t>
            </a:r>
            <a:r>
              <a:rPr lang="ko-KR" altLang="en-US" dirty="0" err="1" smtClean="0"/>
              <a:t>가능한곳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- SELECT </a:t>
            </a:r>
            <a:r>
              <a:rPr lang="ko-KR" altLang="en-US" dirty="0" smtClean="0"/>
              <a:t>절</a:t>
            </a:r>
            <a:endParaRPr lang="en-US" altLang="ko-KR" dirty="0" smtClean="0"/>
          </a:p>
          <a:p>
            <a:r>
              <a:rPr lang="en-US" altLang="ko-KR" dirty="0" smtClean="0"/>
              <a:t>- FROM </a:t>
            </a:r>
            <a:r>
              <a:rPr lang="ko-KR" altLang="en-US" dirty="0" smtClean="0"/>
              <a:t>절</a:t>
            </a:r>
            <a:endParaRPr lang="en-US" altLang="ko-KR" dirty="0" smtClean="0"/>
          </a:p>
          <a:p>
            <a:r>
              <a:rPr lang="en-US" altLang="ko-KR" dirty="0" smtClean="0"/>
              <a:t>- WHERE </a:t>
            </a:r>
            <a:r>
              <a:rPr lang="ko-KR" altLang="en-US" dirty="0" smtClean="0"/>
              <a:t>절</a:t>
            </a:r>
            <a:endParaRPr lang="en-US" altLang="ko-KR" dirty="0" smtClean="0"/>
          </a:p>
          <a:p>
            <a:r>
              <a:rPr lang="en-US" altLang="ko-KR" dirty="0" smtClean="0"/>
              <a:t>- HAVING </a:t>
            </a:r>
            <a:r>
              <a:rPr lang="ko-KR" altLang="en-US" dirty="0" smtClean="0"/>
              <a:t>절</a:t>
            </a:r>
            <a:endParaRPr lang="en-US" altLang="ko-KR" dirty="0" smtClean="0"/>
          </a:p>
          <a:p>
            <a:r>
              <a:rPr lang="en-US" altLang="ko-KR" dirty="0" smtClean="0"/>
              <a:t>- ORDER BY </a:t>
            </a:r>
            <a:r>
              <a:rPr lang="ko-KR" altLang="en-US" dirty="0" smtClean="0"/>
              <a:t>절</a:t>
            </a:r>
            <a:endParaRPr lang="en-US" altLang="ko-KR" dirty="0" smtClean="0"/>
          </a:p>
          <a:p>
            <a:r>
              <a:rPr lang="en-US" altLang="ko-KR" dirty="0" smtClean="0"/>
              <a:t>- INSERT </a:t>
            </a:r>
            <a:r>
              <a:rPr lang="ko-KR" altLang="en-US" dirty="0" smtClean="0"/>
              <a:t>문의 </a:t>
            </a:r>
            <a:r>
              <a:rPr lang="en-US" altLang="ko-KR" dirty="0" smtClean="0"/>
              <a:t>VALUES </a:t>
            </a:r>
            <a:r>
              <a:rPr lang="ko-KR" altLang="en-US" dirty="0" smtClean="0"/>
              <a:t>절</a:t>
            </a:r>
            <a:endParaRPr lang="en-US" altLang="ko-KR" dirty="0" smtClean="0"/>
          </a:p>
          <a:p>
            <a:r>
              <a:rPr lang="en-US" altLang="ko-KR" dirty="0" smtClean="0"/>
              <a:t>- UPDATE </a:t>
            </a:r>
            <a:r>
              <a:rPr lang="ko-KR" altLang="en-US" dirty="0" smtClean="0"/>
              <a:t>문의 </a:t>
            </a:r>
            <a:r>
              <a:rPr lang="en-US" altLang="ko-KR" dirty="0" smtClean="0"/>
              <a:t>SET </a:t>
            </a:r>
            <a:r>
              <a:rPr lang="ko-KR" altLang="en-US" dirty="0" smtClean="0"/>
              <a:t>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1867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서브쿼리의 분류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7" y="2924969"/>
            <a:ext cx="7515225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18675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데이터 형태에 따른 서브쿼리 분류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2" y="2396331"/>
            <a:ext cx="7419975" cy="293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18675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단일행</a:t>
            </a:r>
            <a:r>
              <a:rPr lang="ko-KR" altLang="en-US" dirty="0" smtClean="0"/>
              <a:t> 서브쿼리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5" y="2586831"/>
            <a:ext cx="6915150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18675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단일행</a:t>
            </a:r>
            <a:r>
              <a:rPr lang="ko-KR" altLang="en-US" dirty="0" smtClean="0"/>
              <a:t> 서브쿼리 예</a:t>
            </a:r>
            <a:r>
              <a:rPr lang="ko-KR" altLang="en-US" dirty="0"/>
              <a:t>제</a:t>
            </a: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77" y="1600200"/>
            <a:ext cx="776384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45829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다중행</a:t>
            </a:r>
            <a:r>
              <a:rPr lang="ko-KR" altLang="en-US" dirty="0" smtClean="0"/>
              <a:t> 서브쿼리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2" y="2167731"/>
            <a:ext cx="7534275" cy="339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18675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다중행</a:t>
            </a:r>
            <a:r>
              <a:rPr lang="ko-KR" altLang="en-US" dirty="0" smtClean="0"/>
              <a:t> 서브쿼리 예제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77" y="1600200"/>
            <a:ext cx="776384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28713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</a:t>
            </a:r>
            <a:r>
              <a:rPr lang="ko-KR" altLang="en-US" dirty="0" smtClean="0"/>
              <a:t>다중 </a:t>
            </a:r>
            <a:r>
              <a:rPr lang="ko-KR" altLang="en-US" dirty="0" err="1" smtClean="0"/>
              <a:t>컬럼</a:t>
            </a:r>
            <a:r>
              <a:rPr lang="ko-KR" altLang="en-US" dirty="0" smtClean="0"/>
              <a:t> 서브쿼리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77" y="1600200"/>
            <a:ext cx="776384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18675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연관 서브쿼리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77" y="1600200"/>
            <a:ext cx="776384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18675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err="1" smtClean="0"/>
              <a:t>그밖의</a:t>
            </a:r>
            <a:r>
              <a:rPr lang="ko-KR" altLang="en-US" dirty="0" smtClean="0"/>
              <a:t> 위치의 서브쿼리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- SELECT </a:t>
            </a:r>
            <a:r>
              <a:rPr lang="ko-KR" altLang="en-US" dirty="0" smtClean="0"/>
              <a:t>절</a:t>
            </a:r>
            <a:endParaRPr lang="en-US" altLang="ko-KR" dirty="0" smtClean="0"/>
          </a:p>
          <a:p>
            <a:r>
              <a:rPr lang="en-US" altLang="ko-KR" dirty="0" smtClean="0"/>
              <a:t>- FROM </a:t>
            </a:r>
            <a:r>
              <a:rPr lang="ko-KR" altLang="en-US" dirty="0" smtClean="0"/>
              <a:t>절</a:t>
            </a:r>
            <a:endParaRPr lang="en-US" altLang="ko-KR" dirty="0" smtClean="0"/>
          </a:p>
          <a:p>
            <a:r>
              <a:rPr lang="en-US" altLang="ko-KR" dirty="0" smtClean="0"/>
              <a:t>- HAVING </a:t>
            </a:r>
            <a:r>
              <a:rPr lang="ko-KR" altLang="en-US" dirty="0" smtClean="0"/>
              <a:t>절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en-US" altLang="ko-KR" dirty="0"/>
              <a:t>INSERT </a:t>
            </a:r>
            <a:r>
              <a:rPr lang="ko-KR" altLang="en-US" dirty="0"/>
              <a:t>문의 </a:t>
            </a:r>
            <a:r>
              <a:rPr lang="en-US" altLang="ko-KR" dirty="0"/>
              <a:t>VALUES </a:t>
            </a:r>
            <a:r>
              <a:rPr lang="ko-KR" altLang="en-US" dirty="0"/>
              <a:t>절</a:t>
            </a:r>
            <a:endParaRPr lang="en-US" altLang="ko-KR" dirty="0"/>
          </a:p>
          <a:p>
            <a:r>
              <a:rPr lang="en-US" altLang="ko-KR" dirty="0"/>
              <a:t>- UPDATE </a:t>
            </a:r>
            <a:r>
              <a:rPr lang="ko-KR" altLang="en-US" dirty="0"/>
              <a:t>문의 </a:t>
            </a:r>
            <a:r>
              <a:rPr lang="en-US" altLang="ko-KR" dirty="0"/>
              <a:t>SET </a:t>
            </a:r>
            <a:r>
              <a:rPr lang="ko-KR" altLang="en-US" dirty="0"/>
              <a:t>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1867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INNER JOIN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- INNER JOIN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JOIN </a:t>
            </a:r>
            <a:r>
              <a:rPr lang="ko-KR" altLang="en-US" dirty="0" smtClean="0"/>
              <a:t>조건에서 동일한 값이 있는 행만 반환함</a:t>
            </a:r>
            <a:endParaRPr lang="en-US" altLang="ko-KR" dirty="0" smtClean="0"/>
          </a:p>
          <a:p>
            <a:r>
              <a:rPr lang="en-US" altLang="ko-KR" dirty="0" smtClean="0"/>
              <a:t>- WHERE </a:t>
            </a:r>
            <a:r>
              <a:rPr lang="ko-KR" altLang="en-US" dirty="0" smtClean="0"/>
              <a:t>절에서 사용하던 </a:t>
            </a:r>
            <a:r>
              <a:rPr lang="en-US" altLang="ko-KR" dirty="0" smtClean="0"/>
              <a:t>JOIN </a:t>
            </a:r>
            <a:r>
              <a:rPr lang="ko-KR" altLang="en-US" dirty="0" smtClean="0"/>
              <a:t>조건을 </a:t>
            </a:r>
            <a:r>
              <a:rPr lang="en-US" altLang="ko-KR" dirty="0" smtClean="0"/>
              <a:t>FROM </a:t>
            </a:r>
            <a:r>
              <a:rPr lang="ko-KR" altLang="en-US" dirty="0" smtClean="0"/>
              <a:t>절에서 정의하겠다는 표시이므로 </a:t>
            </a:r>
            <a:r>
              <a:rPr lang="en-US" altLang="ko-KR" dirty="0" smtClean="0"/>
              <a:t>USING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ON </a:t>
            </a:r>
            <a:r>
              <a:rPr lang="ko-KR" altLang="en-US" dirty="0" err="1" smtClean="0"/>
              <a:t>조건절을</a:t>
            </a:r>
            <a:r>
              <a:rPr lang="ko-KR" altLang="en-US" dirty="0" smtClean="0"/>
              <a:t> 필수로 사용해야 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44100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장 </a:t>
            </a:r>
            <a:r>
              <a:rPr lang="en-US" altLang="ko-KR" dirty="0" smtClean="0"/>
              <a:t>SQL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제</a:t>
            </a:r>
            <a:r>
              <a:rPr lang="en-US" altLang="ko-KR" dirty="0" smtClean="0"/>
              <a:t>5</a:t>
            </a:r>
            <a:r>
              <a:rPr lang="ko-KR" altLang="en-US" dirty="0" smtClean="0"/>
              <a:t>절 그룹함수</a:t>
            </a:r>
            <a:endParaRPr lang="en-US" altLang="ko-KR" dirty="0" smtClean="0"/>
          </a:p>
          <a:p>
            <a:r>
              <a:rPr lang="en-US" altLang="ko-KR" dirty="0" smtClean="0"/>
              <a:t>(GROUP FUNCTION)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573379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데이터 분석 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ANSI/ISO SQL </a:t>
            </a:r>
            <a:r>
              <a:rPr lang="ko-KR" altLang="en-US" dirty="0" smtClean="0"/>
              <a:t>표준은 데이터 분석을 위해서 다음 세가지 함수를 정의하고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- AGGREGATE FUNCTION</a:t>
            </a:r>
          </a:p>
          <a:p>
            <a:r>
              <a:rPr lang="en-US" altLang="ko-KR" dirty="0" smtClean="0"/>
              <a:t>- GROUP FUNCTION</a:t>
            </a:r>
          </a:p>
          <a:p>
            <a:r>
              <a:rPr lang="en-US" altLang="ko-KR" dirty="0" smtClean="0"/>
              <a:t>- WINDOW FUNCTION</a:t>
            </a:r>
          </a:p>
        </p:txBody>
      </p:sp>
    </p:spTree>
    <p:extLst>
      <p:ext uri="{BB962C8B-B14F-4D97-AF65-F5344CB8AC3E}">
        <p14:creationId xmlns:p14="http://schemas.microsoft.com/office/powerpoint/2010/main" val="33318675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AGGREGATE FUNCTION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GROUP AGGREGATE FUNCTION</a:t>
            </a:r>
            <a:r>
              <a:rPr lang="ko-KR" altLang="en-US" dirty="0"/>
              <a:t>이라고도 부르며</a:t>
            </a:r>
            <a:r>
              <a:rPr lang="en-US" altLang="ko-KR" dirty="0"/>
              <a:t>, GROUP FUNCTION</a:t>
            </a:r>
            <a:r>
              <a:rPr lang="ko-KR" altLang="en-US" dirty="0"/>
              <a:t>의 한 부분으로 분류할 수 있다</a:t>
            </a:r>
            <a:r>
              <a:rPr lang="en-US" altLang="ko-KR" dirty="0"/>
              <a:t>. 1</a:t>
            </a:r>
            <a:r>
              <a:rPr lang="ko-KR" altLang="en-US" dirty="0"/>
              <a:t>장 </a:t>
            </a:r>
            <a:r>
              <a:rPr lang="en-US" altLang="ko-KR" dirty="0"/>
              <a:t>7</a:t>
            </a:r>
            <a:r>
              <a:rPr lang="ko-KR" altLang="en-US" dirty="0"/>
              <a:t>절에서 설명한 </a:t>
            </a:r>
            <a:r>
              <a:rPr lang="en-US" altLang="ko-KR" dirty="0"/>
              <a:t>COUNT, SUM, AVG, MAX, </a:t>
            </a:r>
            <a:r>
              <a:rPr lang="en-US" altLang="ko-KR" dirty="0" smtClean="0"/>
              <a:t>MIN </a:t>
            </a:r>
            <a:r>
              <a:rPr lang="ko-KR" altLang="en-US" dirty="0"/>
              <a:t>외 각종 집계 함수들이 포함되어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44100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GROUP FUNCTION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그룹함수를 사용하면 하나의 </a:t>
            </a:r>
            <a:r>
              <a:rPr lang="en-US" altLang="ko-KR" dirty="0" smtClean="0"/>
              <a:t>SQL</a:t>
            </a:r>
            <a:r>
              <a:rPr lang="ko-KR" altLang="en-US" dirty="0" smtClean="0"/>
              <a:t>로 테이블을 한번만 읽어서 원하는 리포트를 작성할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집계함수를 제외하고 </a:t>
            </a:r>
            <a:r>
              <a:rPr lang="ko-KR" altLang="en-US" dirty="0" err="1" smtClean="0"/>
              <a:t>소그룹간의</a:t>
            </a:r>
            <a:r>
              <a:rPr lang="ko-KR" altLang="en-US" dirty="0" smtClean="0"/>
              <a:t> 소계를 계산하는 </a:t>
            </a:r>
            <a:r>
              <a:rPr lang="en-US" altLang="ko-KR" dirty="0" smtClean="0"/>
              <a:t>ROLLUP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, GROUP BY </a:t>
            </a:r>
            <a:r>
              <a:rPr lang="ko-KR" altLang="en-US" dirty="0" smtClean="0"/>
              <a:t>항목들간 다차원적인 소계를 계산 할 수 있는 </a:t>
            </a:r>
            <a:r>
              <a:rPr lang="en-US" altLang="ko-KR" dirty="0" smtClean="0"/>
              <a:t>CUBE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특정 항목에 대해 계산하는 </a:t>
            </a:r>
            <a:r>
              <a:rPr lang="en-US" altLang="ko-KR" dirty="0" smtClean="0"/>
              <a:t>GROUPING SETS </a:t>
            </a:r>
            <a:r>
              <a:rPr lang="ko-KR" altLang="en-US" dirty="0" smtClean="0"/>
              <a:t>함수가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44100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ROLLUP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지정된 </a:t>
            </a:r>
            <a:r>
              <a:rPr lang="en-US" altLang="ko-KR" dirty="0" smtClean="0"/>
              <a:t>GROUPING COLUMMS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LIST SUBTOTAL</a:t>
            </a:r>
            <a:r>
              <a:rPr lang="ko-KR" altLang="en-US" dirty="0" smtClean="0"/>
              <a:t>을 생성하기 위해 사용된다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중요한점은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ROLLUP</a:t>
            </a:r>
            <a:r>
              <a:rPr lang="ko-KR" altLang="en-US" dirty="0" smtClean="0"/>
              <a:t>의 인수는 계층 구조이므로 인수 순서가 바뀌면 수행 결과도 바뀌게 되므로 인수의 순서에도 주의해야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88905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ROLLUP – </a:t>
            </a:r>
            <a:r>
              <a:rPr lang="ko-KR" altLang="en-US" dirty="0" smtClean="0"/>
              <a:t>일반적인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GROUP BY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77" y="1600200"/>
            <a:ext cx="776384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21054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ROLLUP – ORDER BY</a:t>
            </a:r>
            <a:r>
              <a:rPr lang="ko-KR" altLang="en-US" dirty="0" smtClean="0"/>
              <a:t>절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GROUP BY</a:t>
            </a:r>
            <a:r>
              <a:rPr lang="ko-KR" altLang="en-US" dirty="0" smtClean="0"/>
              <a:t>절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77" y="1600200"/>
            <a:ext cx="776384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27130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ROLLUP -ROLLUP </a:t>
            </a:r>
            <a:r>
              <a:rPr lang="ko-KR" altLang="en-US" dirty="0" smtClean="0"/>
              <a:t>함수 사용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77" y="1600200"/>
            <a:ext cx="776384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98796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CUBE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결합 가능한 모든 값에 대하여 다차원 집계를 생성한다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 smtClean="0"/>
              <a:t>내부적으로는 </a:t>
            </a:r>
            <a:r>
              <a:rPr lang="en-US" altLang="ko-KR" dirty="0" smtClean="0"/>
              <a:t>GROUPING COLUMMS</a:t>
            </a:r>
            <a:r>
              <a:rPr lang="ko-KR" altLang="en-US" dirty="0" smtClean="0"/>
              <a:t>의 순서를 바꾸어서 </a:t>
            </a:r>
            <a:r>
              <a:rPr lang="ko-KR" altLang="en-US" dirty="0" err="1" smtClean="0"/>
              <a:t>또한번의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QUERY</a:t>
            </a:r>
            <a:r>
              <a:rPr lang="ko-KR" altLang="en-US" dirty="0" smtClean="0"/>
              <a:t>를 추가 수행해야 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ROLLUP</a:t>
            </a:r>
            <a:r>
              <a:rPr lang="ko-KR" altLang="en-US" dirty="0" smtClean="0"/>
              <a:t>에 비해 시스템에 많은 부담을 주므로 사용에 주의해야 한다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788905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CUBE </a:t>
            </a:r>
            <a:r>
              <a:rPr lang="ko-KR" altLang="en-US" dirty="0" smtClean="0"/>
              <a:t>함수 예</a:t>
            </a:r>
            <a:r>
              <a:rPr lang="ko-KR" altLang="en-US" dirty="0"/>
              <a:t>제</a:t>
            </a: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77" y="1600200"/>
            <a:ext cx="776384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7045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INNER JOIN</a:t>
            </a:r>
            <a:endParaRPr lang="ko-KR" altLang="en-US" dirty="0"/>
          </a:p>
        </p:txBody>
      </p:sp>
      <p:pic>
        <p:nvPicPr>
          <p:cNvPr id="5" name="Picture 2" descr="C:\Users\Brainnet\Desktop\Daily Work\2015.06.04\제2장 SQL 활용\1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38" y="1600200"/>
            <a:ext cx="7966723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5416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GROUPING SETS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더욱 다양한 소계 집</a:t>
            </a:r>
            <a:r>
              <a:rPr lang="ko-KR" altLang="en-US" dirty="0"/>
              <a:t>합</a:t>
            </a:r>
            <a:r>
              <a:rPr lang="ko-KR" altLang="en-US" dirty="0" smtClean="0"/>
              <a:t>을 만들 수 있음</a:t>
            </a:r>
            <a:endParaRPr lang="en-US" altLang="ko-KR" dirty="0" smtClean="0"/>
          </a:p>
          <a:p>
            <a:r>
              <a:rPr lang="en-US" altLang="ko-KR" dirty="0" smtClean="0"/>
              <a:t>GROUP BY SQL </a:t>
            </a:r>
            <a:r>
              <a:rPr lang="ko-KR" altLang="en-US" dirty="0" smtClean="0"/>
              <a:t>문장을 여러 번 반복하지 않아도 원하는 결과를 쉽게 얻을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표시된 인수들간에는 계층 구조인 </a:t>
            </a:r>
            <a:r>
              <a:rPr lang="en-US" altLang="ko-KR" dirty="0" smtClean="0"/>
              <a:t>ROLLUP</a:t>
            </a:r>
            <a:r>
              <a:rPr lang="ko-KR" altLang="en-US" dirty="0" smtClean="0"/>
              <a:t>과는 달리 평등한 관계이므로 인수의 순서가 바뀌어도 결과는 같다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88905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GROUPING </a:t>
            </a:r>
            <a:r>
              <a:rPr lang="en-US" altLang="ko-KR" dirty="0" smtClean="0"/>
              <a:t>SETS </a:t>
            </a:r>
            <a:r>
              <a:rPr lang="ko-KR" altLang="en-US" dirty="0" smtClean="0"/>
              <a:t>함수 사용이전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77" y="1600200"/>
            <a:ext cx="776384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75125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GROUPING </a:t>
            </a:r>
            <a:r>
              <a:rPr lang="en-US" altLang="ko-KR" dirty="0" smtClean="0"/>
              <a:t>SETS </a:t>
            </a:r>
            <a:r>
              <a:rPr lang="ko-KR" altLang="en-US" dirty="0" smtClean="0"/>
              <a:t>함수 </a:t>
            </a:r>
            <a:r>
              <a:rPr lang="ko-KR" altLang="en-US" dirty="0" err="1" smtClean="0"/>
              <a:t>사용이후</a:t>
            </a:r>
            <a:endParaRPr lang="ko-KR" altLang="en-US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77" y="1600200"/>
            <a:ext cx="776384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53120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장 </a:t>
            </a:r>
            <a:r>
              <a:rPr lang="en-US" altLang="ko-KR" dirty="0" smtClean="0"/>
              <a:t>SQL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제</a:t>
            </a:r>
            <a:r>
              <a:rPr lang="en-US" altLang="ko-KR" dirty="0" smtClean="0"/>
              <a:t>6</a:t>
            </a:r>
            <a:r>
              <a:rPr lang="ko-KR" altLang="en-US" dirty="0" smtClean="0"/>
              <a:t>절 윈도우 함수 </a:t>
            </a:r>
            <a:endParaRPr lang="en-US" altLang="ko-KR" dirty="0" smtClean="0"/>
          </a:p>
          <a:p>
            <a:r>
              <a:rPr lang="en-US" altLang="ko-KR" dirty="0" smtClean="0"/>
              <a:t>(WINDOW FUNCTION)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078885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WINDOW FUNCTION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행과 행간의 관계를 쉽게 정의하기 위해 만들어진 함수</a:t>
            </a:r>
          </a:p>
          <a:p>
            <a:r>
              <a:rPr lang="ko-KR" altLang="en-US" dirty="0" smtClean="0"/>
              <a:t>분석함수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순위함수로 잘 알려짐</a:t>
            </a:r>
            <a:endParaRPr lang="en-US" altLang="ko-KR" dirty="0" smtClean="0"/>
          </a:p>
          <a:p>
            <a:r>
              <a:rPr lang="en-US" altLang="ko-KR" dirty="0" smtClean="0"/>
              <a:t>SQL </a:t>
            </a:r>
            <a:r>
              <a:rPr lang="ko-KR" altLang="en-US" dirty="0" smtClean="0"/>
              <a:t>사용자 입장에서는 </a:t>
            </a:r>
            <a:r>
              <a:rPr lang="en-US" altLang="ko-KR" dirty="0" smtClean="0"/>
              <a:t>INLINE VIEW</a:t>
            </a:r>
            <a:r>
              <a:rPr lang="ko-KR" altLang="en-US" dirty="0"/>
              <a:t> </a:t>
            </a:r>
            <a:r>
              <a:rPr lang="ko-KR" altLang="en-US" dirty="0" smtClean="0"/>
              <a:t>이후 </a:t>
            </a:r>
            <a:r>
              <a:rPr lang="en-US" altLang="ko-KR" dirty="0" smtClean="0"/>
              <a:t>SQL</a:t>
            </a:r>
            <a:r>
              <a:rPr lang="ko-KR" altLang="en-US" dirty="0" smtClean="0"/>
              <a:t>의 중요한 기능이 추가되었다고 할 수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많은 프로그램이나 튜닝 팁을 대체할 수 있다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88905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WINDOW </a:t>
            </a:r>
            <a:r>
              <a:rPr lang="ko-KR" altLang="en-US" dirty="0" smtClean="0"/>
              <a:t>함수의 종류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그룹 내 순위</a:t>
            </a:r>
            <a:r>
              <a:rPr lang="en-US" altLang="ko-KR" dirty="0" smtClean="0"/>
              <a:t>(RANK)</a:t>
            </a:r>
            <a:r>
              <a:rPr lang="ko-KR" altLang="en-US" dirty="0" smtClean="0"/>
              <a:t>관련 함수</a:t>
            </a:r>
            <a:endParaRPr lang="en-US" altLang="ko-KR" dirty="0" smtClean="0"/>
          </a:p>
          <a:p>
            <a:r>
              <a:rPr lang="ko-KR" altLang="en-US" dirty="0" smtClean="0"/>
              <a:t>그룹 내 집계</a:t>
            </a:r>
            <a:r>
              <a:rPr lang="en-US" altLang="ko-KR" dirty="0" smtClean="0"/>
              <a:t>(AGREEGATE)</a:t>
            </a:r>
            <a:r>
              <a:rPr lang="ko-KR" altLang="en-US" dirty="0" smtClean="0"/>
              <a:t>관련 함수</a:t>
            </a:r>
            <a:endParaRPr lang="en-US" altLang="ko-KR" dirty="0" smtClean="0"/>
          </a:p>
          <a:p>
            <a:r>
              <a:rPr lang="ko-KR" altLang="en-US" dirty="0" smtClean="0"/>
              <a:t>그룹 내 행 순서 관련 함수</a:t>
            </a:r>
            <a:endParaRPr lang="en-US" altLang="ko-KR" dirty="0" smtClean="0"/>
          </a:p>
          <a:p>
            <a:r>
              <a:rPr lang="ko-KR" altLang="en-US" dirty="0" smtClean="0"/>
              <a:t>그룹 내 비율 관련 함수</a:t>
            </a:r>
            <a:endParaRPr lang="en-US" altLang="ko-KR" dirty="0" smtClean="0"/>
          </a:p>
          <a:p>
            <a:r>
              <a:rPr lang="ko-KR" altLang="en-US" dirty="0" smtClean="0"/>
              <a:t>선형 분석을 포함한 통계 분석 관련 함수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88905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WINDOW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그룹내</a:t>
            </a:r>
            <a:r>
              <a:rPr lang="ko-KR" altLang="en-US" dirty="0" smtClean="0"/>
              <a:t> 순위함수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RANK</a:t>
            </a:r>
          </a:p>
          <a:p>
            <a:r>
              <a:rPr lang="en-US" altLang="ko-KR" dirty="0" smtClean="0"/>
              <a:t>DENSE_RANK</a:t>
            </a:r>
          </a:p>
          <a:p>
            <a:r>
              <a:rPr lang="en-US" altLang="ko-KR" dirty="0" smtClean="0"/>
              <a:t>ROW_NUMBER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01350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WINDOW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일반 집계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SUM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r>
              <a:rPr lang="en-US" altLang="ko-KR" dirty="0" smtClean="0"/>
              <a:t>MAX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r>
              <a:rPr lang="en-US" altLang="ko-KR" dirty="0" smtClean="0"/>
              <a:t>MIN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r>
              <a:rPr lang="en-US" altLang="ko-KR" dirty="0" smtClean="0"/>
              <a:t>AVG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r>
              <a:rPr lang="en-US" altLang="ko-KR" dirty="0" smtClean="0"/>
              <a:t>COUNT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90710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WINDOW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그룹 내 행 순서함수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FIRST_VALUE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r>
              <a:rPr lang="en-US" altLang="ko-KR" dirty="0" smtClean="0"/>
              <a:t>LAST_VALUE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r>
              <a:rPr lang="en-US" altLang="ko-KR" dirty="0" smtClean="0"/>
              <a:t>LAG </a:t>
            </a:r>
            <a:r>
              <a:rPr lang="ko-KR" altLang="en-US" dirty="0" smtClean="0"/>
              <a:t>함수</a:t>
            </a:r>
            <a:endParaRPr lang="en-US" altLang="ko-KR" dirty="0"/>
          </a:p>
          <a:p>
            <a:r>
              <a:rPr lang="en-US" altLang="ko-KR" dirty="0" smtClean="0"/>
              <a:t>LEAD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36201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WINDOW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그룹 내 비율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RATION_TO_REPORT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r>
              <a:rPr lang="en-US" altLang="ko-KR" dirty="0" smtClean="0"/>
              <a:t>PERCENT_RANK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r>
              <a:rPr lang="en-US" altLang="ko-KR" dirty="0" smtClean="0"/>
              <a:t>CUME_DIST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r>
              <a:rPr lang="en-US" altLang="ko-KR" dirty="0" smtClean="0"/>
              <a:t>NTILE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6845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INNER JOIN</a:t>
            </a:r>
            <a:endParaRPr lang="ko-KR" altLang="en-US" dirty="0"/>
          </a:p>
        </p:txBody>
      </p:sp>
      <p:pic>
        <p:nvPicPr>
          <p:cNvPr id="5" name="Picture 2" descr="C:\Users\Brainnet\Desktop\Daily Work\2015.06.04\제2장 SQL 활용\1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38" y="1600200"/>
            <a:ext cx="7966723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4100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장 </a:t>
            </a:r>
            <a:r>
              <a:rPr lang="en-US" altLang="ko-KR" dirty="0" smtClean="0"/>
              <a:t>SQL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제</a:t>
            </a:r>
            <a:r>
              <a:rPr lang="en-US" altLang="ko-KR" dirty="0" smtClean="0"/>
              <a:t>7</a:t>
            </a:r>
            <a:r>
              <a:rPr lang="ko-KR" altLang="en-US" dirty="0" smtClean="0"/>
              <a:t>절 </a:t>
            </a:r>
            <a:r>
              <a:rPr lang="en-US" altLang="ko-KR" dirty="0" smtClean="0"/>
              <a:t>DCL</a:t>
            </a:r>
          </a:p>
          <a:p>
            <a:r>
              <a:rPr lang="en-US" altLang="ko-KR" dirty="0" smtClean="0"/>
              <a:t>(DATA CONTROL LANGUAGE)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078885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유저와 권한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유저를 생성하고 권한을 제어할 수 있는 언어</a:t>
            </a:r>
            <a:endParaRPr lang="en-US" altLang="ko-KR" dirty="0" smtClean="0"/>
          </a:p>
          <a:p>
            <a:r>
              <a:rPr lang="ko-KR" altLang="en-US" dirty="0" smtClean="0"/>
              <a:t>대부분의 </a:t>
            </a:r>
            <a:r>
              <a:rPr lang="en-US" altLang="ko-KR" dirty="0" smtClean="0"/>
              <a:t>DBMS</a:t>
            </a:r>
            <a:r>
              <a:rPr lang="ko-KR" altLang="en-US" dirty="0" smtClean="0"/>
              <a:t>는 데이터 보호와 보안을 위해서 권한을 관리하고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운영시스템에서 사용하던 유저의 </a:t>
            </a:r>
            <a:r>
              <a:rPr lang="ko-KR" altLang="en-US" dirty="0" err="1" smtClean="0"/>
              <a:t>오픈은</a:t>
            </a:r>
            <a:r>
              <a:rPr lang="ko-KR" altLang="en-US" dirty="0" smtClean="0"/>
              <a:t> 데이터의 손실 우려가 너무 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01350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 </a:t>
            </a:r>
            <a:r>
              <a:rPr lang="ko-KR" altLang="en-US" dirty="0" smtClean="0"/>
              <a:t>서버 로그인의 </a:t>
            </a:r>
            <a:r>
              <a:rPr lang="ko-KR" altLang="en-US" dirty="0" err="1" smtClean="0"/>
              <a:t>두가지방식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1. WINDOWS </a:t>
            </a:r>
            <a:r>
              <a:rPr lang="ko-KR" altLang="en-US" dirty="0" smtClean="0"/>
              <a:t>인증 방식으로 </a:t>
            </a:r>
            <a:r>
              <a:rPr lang="en-US" altLang="ko-KR" dirty="0" smtClean="0"/>
              <a:t>WINDOWS</a:t>
            </a:r>
            <a:r>
              <a:rPr lang="ko-KR" altLang="en-US" dirty="0" smtClean="0"/>
              <a:t>에서 로그인한 정보를 가지고 </a:t>
            </a:r>
            <a:r>
              <a:rPr lang="en-US" altLang="ko-KR" dirty="0" smtClean="0"/>
              <a:t>SQL SERVER</a:t>
            </a:r>
            <a:r>
              <a:rPr lang="ko-KR" altLang="en-US" dirty="0" smtClean="0"/>
              <a:t>에 접속하는 방식</a:t>
            </a:r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혼합모드 방식으로 기본적으로 </a:t>
            </a:r>
            <a:r>
              <a:rPr lang="en-US" altLang="ko-KR" dirty="0" smtClean="0"/>
              <a:t>WINDWOS </a:t>
            </a:r>
            <a:r>
              <a:rPr lang="ko-KR" altLang="en-US" dirty="0" smtClean="0"/>
              <a:t>인증으로도 접속 가능하며</a:t>
            </a:r>
            <a:r>
              <a:rPr lang="en-US" altLang="ko-KR" dirty="0" smtClean="0"/>
              <a:t>, ORACLE</a:t>
            </a:r>
            <a:r>
              <a:rPr lang="ko-KR" altLang="en-US" dirty="0" smtClean="0"/>
              <a:t>의 인증과 같은 방식으로 사용자 아이디와 비밀번호로 </a:t>
            </a:r>
            <a:r>
              <a:rPr lang="en-US" altLang="ko-KR" dirty="0" smtClean="0"/>
              <a:t>SQL SERVER</a:t>
            </a:r>
            <a:r>
              <a:rPr lang="ko-KR" altLang="en-US" dirty="0" smtClean="0"/>
              <a:t>로 접속하는 방식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01350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유저 생성과 시스템 권한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시스템 권한의 개수는 약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개 이상이 존재한다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일일이 사용자에게 설정하는 것은 너무 복잡하고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유저로부터 권한을 관리하기 어려움</a:t>
            </a:r>
            <a:endParaRPr lang="en-US" altLang="ko-KR" dirty="0" smtClean="0"/>
          </a:p>
          <a:p>
            <a:r>
              <a:rPr lang="en-US" altLang="ko-KR" dirty="0" smtClean="0"/>
              <a:t>ROLE</a:t>
            </a:r>
            <a:r>
              <a:rPr lang="ko-KR" altLang="en-US" dirty="0" smtClean="0"/>
              <a:t>을 이용하여 간편하고 쉽게 권한을 부여하게 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01350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SCOTT </a:t>
            </a:r>
            <a:r>
              <a:rPr lang="ko-KR" altLang="en-US" dirty="0" smtClean="0"/>
              <a:t>계정에서의 유저생성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77" y="1600200"/>
            <a:ext cx="776384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01350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SYSTEM </a:t>
            </a:r>
            <a:r>
              <a:rPr lang="ko-KR" altLang="en-US" dirty="0" smtClean="0"/>
              <a:t>계정에서의 유저 권한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77" y="1600200"/>
            <a:ext cx="776384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01350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</a:t>
            </a:r>
            <a:r>
              <a:rPr lang="ko-KR" altLang="en-US" dirty="0" smtClean="0"/>
              <a:t>에 대한 권한 부여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오브젝트 권한과 오브젝트와의 관계</a:t>
            </a:r>
            <a:endParaRPr lang="en-US" altLang="ko-KR" dirty="0" smtClean="0"/>
          </a:p>
          <a:p>
            <a:r>
              <a:rPr lang="en-US" altLang="ko-KR" dirty="0" smtClean="0"/>
              <a:t>ORACLE</a:t>
            </a:r>
          </a:p>
          <a:p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1" y="2996952"/>
            <a:ext cx="7419975" cy="268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01350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</a:t>
            </a:r>
            <a:r>
              <a:rPr lang="ko-KR" altLang="en-US" dirty="0"/>
              <a:t>에 대한 권한 부여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" y="2783557"/>
            <a:ext cx="7458075" cy="273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내용 개체 틀 3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오브젝트 권한과 오브젝트와의 관계</a:t>
            </a:r>
            <a:endParaRPr lang="en-US" altLang="ko-KR" dirty="0" smtClean="0"/>
          </a:p>
          <a:p>
            <a:r>
              <a:rPr lang="en-US" altLang="ko-KR" dirty="0" smtClean="0"/>
              <a:t>SQL SERVER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01350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ROLL</a:t>
            </a:r>
            <a:r>
              <a:rPr lang="ko-KR" altLang="en-US" dirty="0" smtClean="0"/>
              <a:t>을 이용한 권한 부여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77" y="1600200"/>
            <a:ext cx="776384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0135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INNER JOIN</a:t>
            </a:r>
            <a:endParaRPr lang="ko-KR" altLang="en-US" dirty="0"/>
          </a:p>
        </p:txBody>
      </p:sp>
      <p:pic>
        <p:nvPicPr>
          <p:cNvPr id="5" name="Picture 2" descr="C:\Users\Brainnet\Desktop\Daily Work\2015.06.04\제2장 SQL 활용\2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38" y="1600200"/>
            <a:ext cx="7966723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410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2017</Words>
  <Application>Microsoft Office PowerPoint</Application>
  <PresentationFormat>화면 슬라이드 쇼(4:3)</PresentationFormat>
  <Paragraphs>327</Paragraphs>
  <Slides>88</Slides>
  <Notes>30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88</vt:i4>
      </vt:variant>
    </vt:vector>
  </HeadingPairs>
  <TitlesOfParts>
    <vt:vector size="89" baseType="lpstr">
      <vt:lpstr>Office 테마</vt:lpstr>
      <vt:lpstr>제 2장 SQL 활용</vt:lpstr>
      <vt:lpstr>제 2장 SQL 활용</vt:lpstr>
      <vt:lpstr>1. STANDARD SQL 개요</vt:lpstr>
      <vt:lpstr>1. STANDARD SQL 개요</vt:lpstr>
      <vt:lpstr>2.FROM 절 JOIN 형태</vt:lpstr>
      <vt:lpstr>3. INNER JOIN</vt:lpstr>
      <vt:lpstr>3. INNER JOIN</vt:lpstr>
      <vt:lpstr>3. INNER JOIN</vt:lpstr>
      <vt:lpstr>3. INNER JOIN</vt:lpstr>
      <vt:lpstr>4.NATURAL JOIN</vt:lpstr>
      <vt:lpstr>4.NATURAL JOIN</vt:lpstr>
      <vt:lpstr>4.NATURAL JOIN</vt:lpstr>
      <vt:lpstr>4.NATURAL JOIN</vt:lpstr>
      <vt:lpstr>4.NATURAL JOIN</vt:lpstr>
      <vt:lpstr>5.USING 조건절</vt:lpstr>
      <vt:lpstr>5.USING 조건절</vt:lpstr>
      <vt:lpstr>5.USING 조건절</vt:lpstr>
      <vt:lpstr>5.USING 조건절</vt:lpstr>
      <vt:lpstr>5.USING 조건절</vt:lpstr>
      <vt:lpstr>6.ON 조건절</vt:lpstr>
      <vt:lpstr>6.ON 조건절</vt:lpstr>
      <vt:lpstr>6.ON 조건절</vt:lpstr>
      <vt:lpstr>6.ON 조건절</vt:lpstr>
      <vt:lpstr>6.ON 조건절</vt:lpstr>
      <vt:lpstr>7. CROSS JOIN</vt:lpstr>
      <vt:lpstr>7. CROSS JOIN</vt:lpstr>
      <vt:lpstr>8.OUTER JOIN</vt:lpstr>
      <vt:lpstr>8.OUTER JOIN</vt:lpstr>
      <vt:lpstr>8.OUTER JOIN</vt:lpstr>
      <vt:lpstr>8.OUTER JOIN</vt:lpstr>
      <vt:lpstr>8.OUTER JOIN</vt:lpstr>
      <vt:lpstr>제 2장 SQL 활용</vt:lpstr>
      <vt:lpstr>집합연산자의 SQL문 형태</vt:lpstr>
      <vt:lpstr>집합 연산자의 종류</vt:lpstr>
      <vt:lpstr>집합 연산자의 종류</vt:lpstr>
      <vt:lpstr>제 2장 SQL 활용</vt:lpstr>
      <vt:lpstr>1. 계층형 질의</vt:lpstr>
      <vt:lpstr>1. 계층형 질의</vt:lpstr>
      <vt:lpstr>계층형 질의 구문</vt:lpstr>
      <vt:lpstr>계층형 질의에서 사용되는 컬럼</vt:lpstr>
      <vt:lpstr>계층형 쿼리문(순방향)</vt:lpstr>
      <vt:lpstr>계층형 쿼리문(순방향)</vt:lpstr>
      <vt:lpstr>계층형 쿼리문(역방향)</vt:lpstr>
      <vt:lpstr>계층형 쿼리문(역방향)</vt:lpstr>
      <vt:lpstr>계층형 질의에 사용되는 함수</vt:lpstr>
      <vt:lpstr>셀프 조인의 개념</vt:lpstr>
      <vt:lpstr>제 2장 SQL 활용</vt:lpstr>
      <vt:lpstr>서브쿼리 개념</vt:lpstr>
      <vt:lpstr>서브쿼리의 유의사항</vt:lpstr>
      <vt:lpstr>서브쿼리가 사용 가능한곳</vt:lpstr>
      <vt:lpstr>서브쿼리의 분류</vt:lpstr>
      <vt:lpstr>데이터 형태에 따른 서브쿼리 분류</vt:lpstr>
      <vt:lpstr>1. 단일행 서브쿼리</vt:lpstr>
      <vt:lpstr>단일행 서브쿼리 예제</vt:lpstr>
      <vt:lpstr>2. 다중행 서브쿼리</vt:lpstr>
      <vt:lpstr>다중행 서브쿼리 예제</vt:lpstr>
      <vt:lpstr>3.다중 컬럼 서브쿼리</vt:lpstr>
      <vt:lpstr>4.연관 서브쿼리</vt:lpstr>
      <vt:lpstr>5. 그밖의 위치의 서브쿼리</vt:lpstr>
      <vt:lpstr>제 2장 SQL 활용</vt:lpstr>
      <vt:lpstr>1. 데이터 분석 개요</vt:lpstr>
      <vt:lpstr>AGGREGATE FUNCTION</vt:lpstr>
      <vt:lpstr>GROUP FUNCTION</vt:lpstr>
      <vt:lpstr>ROLLUP 함수</vt:lpstr>
      <vt:lpstr>ROLLUP – 일반적인  GROUP BY 사용</vt:lpstr>
      <vt:lpstr>ROLLUP – ORDER BY절,  GROUP BY절 사용</vt:lpstr>
      <vt:lpstr>ROLLUP -ROLLUP 함수 사용</vt:lpstr>
      <vt:lpstr>CUBE 함수</vt:lpstr>
      <vt:lpstr>CUBE 함수 예제</vt:lpstr>
      <vt:lpstr>GROUPING SETS 함수</vt:lpstr>
      <vt:lpstr>GROUPING SETS 함수 사용이전</vt:lpstr>
      <vt:lpstr>GROUPING SETS 함수 사용이후</vt:lpstr>
      <vt:lpstr>제 2장 SQL 활용</vt:lpstr>
      <vt:lpstr>WINDOW FUNCTION</vt:lpstr>
      <vt:lpstr>WINDOW 함수의 종류</vt:lpstr>
      <vt:lpstr>WINDOW 함수 – 그룹내 순위함수</vt:lpstr>
      <vt:lpstr>WINDOW 함수 – 일반 집계 함수</vt:lpstr>
      <vt:lpstr>WINDOW 함수 – 그룹 내 행 순서함수</vt:lpstr>
      <vt:lpstr>WINDOW 함수 – 그룹 내 비율 함수</vt:lpstr>
      <vt:lpstr>제 2장 SQL 활용</vt:lpstr>
      <vt:lpstr>유저와 권한</vt:lpstr>
      <vt:lpstr>SQL 서버 로그인의 두가지방식</vt:lpstr>
      <vt:lpstr>유저 생성과 시스템 권한</vt:lpstr>
      <vt:lpstr>SCOTT 계정에서의 유저생성</vt:lpstr>
      <vt:lpstr>SYSTEM 계정에서의 유저 권한</vt:lpstr>
      <vt:lpstr>OBJECT에 대한 권한 부여</vt:lpstr>
      <vt:lpstr>OBJECT에 대한 권한 부여</vt:lpstr>
      <vt:lpstr>ROLL을 이용한 권한 부여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 2장 SQL 활용</dc:title>
  <dc:creator>Brainnet</dc:creator>
  <cp:lastModifiedBy>Brainnet</cp:lastModifiedBy>
  <cp:revision>31</cp:revision>
  <dcterms:created xsi:type="dcterms:W3CDTF">2015-06-04T06:55:49Z</dcterms:created>
  <dcterms:modified xsi:type="dcterms:W3CDTF">2015-06-12T08:13:39Z</dcterms:modified>
</cp:coreProperties>
</file>